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ina%20Nicole\Dropbox\Louisiana%20Contextual%20Science%20Research%20Group\Current%20Studies\ValuesRFT%20(Values%20Fusion%20Study)\Values%20Fusion%20Master%20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na%20Nicole\Dropbox\Louisiana%20Contextual%20Science%20Research%20Group\Current%20Studies\ValuesRFT%20(Values%20Fusion%20Study)\Values%20Fusion%20Master%20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na%20Nicole\Dropbox\Louisiana%20Contextual%20Science%20Research%20Group\Current%20Studies\ValuesRFT%20(Values%20Fusion%20Study)\Values%20Fusion%20Master%20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na%20Nicole\Dropbox\Louisiana%20Contextual%20Science%20Research%20Group\Current%20Studies\ValuesRFT%20(Values%20Fusion%20Study)\Values%20Fusion%20Master%20Shee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ina%20Nicole\Dropbox\Louisiana%20Contextual%20Science%20Research%20Group\Current%20Studies\ValuesRFT%20(Values%20Fusion%20Study)\Values%20Fusion%20Master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Average Points</a:t>
            </a:r>
            <a:r>
              <a:rPr lang="en-US" baseline="0"/>
              <a:t> Earned between Conditions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9.3554056154165191E-2"/>
          <c:y val="0.11523545706371219"/>
          <c:w val="0.85521705541524251"/>
          <c:h val="0.79005458388497896"/>
        </c:manualLayout>
      </c:layout>
      <c:barChart>
        <c:barDir val="col"/>
        <c:grouping val="clustered"/>
        <c:ser>
          <c:idx val="0"/>
          <c:order val="0"/>
          <c:cat>
            <c:strRef>
              <c:f>Sheet8!$A$6:$A$7</c:f>
              <c:strCache>
                <c:ptCount val="2"/>
                <c:pt idx="0">
                  <c:v>Control Group</c:v>
                </c:pt>
                <c:pt idx="1">
                  <c:v>Experimental Group</c:v>
                </c:pt>
              </c:strCache>
            </c:strRef>
          </c:cat>
          <c:val>
            <c:numRef>
              <c:f>Sheet8!$F$6:$F$7</c:f>
              <c:numCache>
                <c:formatCode>General</c:formatCode>
                <c:ptCount val="2"/>
                <c:pt idx="0">
                  <c:v>162.26923076923075</c:v>
                </c:pt>
                <c:pt idx="1">
                  <c:v>171.09374999999997</c:v>
                </c:pt>
              </c:numCache>
            </c:numRef>
          </c:val>
        </c:ser>
        <c:axId val="70419584"/>
        <c:axId val="70628480"/>
      </c:barChart>
      <c:catAx>
        <c:axId val="70419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/>
                  <a:t>t</a:t>
                </a:r>
                <a:r>
                  <a:rPr lang="en-US" sz="1200" b="0" i="0"/>
                  <a:t>(35)</a:t>
                </a:r>
                <a:r>
                  <a:rPr lang="en-US" sz="1200" b="0" i="0" baseline="0"/>
                  <a:t> = 1.27, </a:t>
                </a:r>
                <a:r>
                  <a:rPr lang="en-US" sz="1200" b="0" i="1" baseline="0"/>
                  <a:t>p</a:t>
                </a:r>
                <a:r>
                  <a:rPr lang="en-US" sz="1200" b="0" i="0" baseline="0"/>
                  <a:t> =. 21</a:t>
                </a:r>
                <a:endParaRPr lang="en-US" sz="1200" b="0" i="1"/>
              </a:p>
            </c:rich>
          </c:tx>
          <c:layout>
            <c:manualLayout>
              <c:xMode val="edge"/>
              <c:yMode val="edge"/>
              <c:x val="0.74721467835388655"/>
              <c:y val="0.13640094766915201"/>
            </c:manualLayout>
          </c:layout>
        </c:title>
        <c:tickLblPos val="nextTo"/>
        <c:crossAx val="70628480"/>
        <c:crosses val="autoZero"/>
        <c:auto val="1"/>
        <c:lblAlgn val="ctr"/>
        <c:lblOffset val="100"/>
      </c:catAx>
      <c:valAx>
        <c:axId val="70628480"/>
        <c:scaling>
          <c:orientation val="minMax"/>
          <c:max val="210"/>
          <c:min val="8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Points Earned</a:t>
                </a:r>
              </a:p>
            </c:rich>
          </c:tx>
          <c:layout/>
        </c:title>
        <c:numFmt formatCode="General" sourceLinked="1"/>
        <c:tickLblPos val="nextTo"/>
        <c:crossAx val="70419584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Average</a:t>
            </a:r>
            <a:r>
              <a:rPr lang="en-US" baseline="0"/>
              <a:t> Points Earned between Trial Types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03379252640858"/>
          <c:y val="0.13944954128440429"/>
          <c:w val="0.87195281567033789"/>
          <c:h val="0.74634062943966961"/>
        </c:manualLayout>
      </c:layout>
      <c:barChart>
        <c:barDir val="col"/>
        <c:grouping val="clustered"/>
        <c:ser>
          <c:idx val="0"/>
          <c:order val="0"/>
          <c:cat>
            <c:strRef>
              <c:f>Sheet8!$B$5:$E$5</c:f>
              <c:strCache>
                <c:ptCount val="4"/>
                <c:pt idx="0">
                  <c:v>HFused LNov</c:v>
                </c:pt>
                <c:pt idx="1">
                  <c:v>Hneutral Lfused</c:v>
                </c:pt>
                <c:pt idx="2">
                  <c:v>HNovel Lvalue</c:v>
                </c:pt>
                <c:pt idx="3">
                  <c:v>Hvalues L Neut</c:v>
                </c:pt>
              </c:strCache>
            </c:strRef>
          </c:cat>
          <c:val>
            <c:numRef>
              <c:f>Sheet8!$B$8:$E$8</c:f>
              <c:numCache>
                <c:formatCode>General</c:formatCode>
                <c:ptCount val="4"/>
                <c:pt idx="0">
                  <c:v>169.64864864864865</c:v>
                </c:pt>
                <c:pt idx="1">
                  <c:v>171</c:v>
                </c:pt>
                <c:pt idx="2">
                  <c:v>163.40540540540547</c:v>
                </c:pt>
                <c:pt idx="3">
                  <c:v>167.91891891891899</c:v>
                </c:pt>
              </c:numCache>
            </c:numRef>
          </c:val>
        </c:ser>
        <c:axId val="70645632"/>
        <c:axId val="70737920"/>
      </c:barChart>
      <c:catAx>
        <c:axId val="70645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0" i="1"/>
                  <a:t>F</a:t>
                </a:r>
                <a:r>
                  <a:rPr lang="en-US" sz="1200" b="0" i="0"/>
                  <a:t>(1,35) = 65.62, </a:t>
                </a:r>
                <a:r>
                  <a:rPr lang="en-US" sz="1200" b="0" i="1"/>
                  <a:t>p </a:t>
                </a:r>
                <a:r>
                  <a:rPr lang="en-US" sz="1200" b="0" i="0"/>
                  <a:t>&lt;</a:t>
                </a:r>
                <a:r>
                  <a:rPr lang="en-US" sz="1200" b="0" i="0" baseline="0"/>
                  <a:t> .0001</a:t>
                </a:r>
                <a:endParaRPr lang="en-US" sz="1200" b="0" i="1"/>
              </a:p>
            </c:rich>
          </c:tx>
          <c:layout>
            <c:manualLayout>
              <c:xMode val="edge"/>
              <c:yMode val="edge"/>
              <c:x val="0.70737049709393562"/>
              <c:y val="0.15290519877675829"/>
            </c:manualLayout>
          </c:layout>
        </c:title>
        <c:tickLblPos val="nextTo"/>
        <c:crossAx val="70737920"/>
        <c:crosses val="autoZero"/>
        <c:auto val="1"/>
        <c:lblAlgn val="ctr"/>
        <c:lblOffset val="100"/>
      </c:catAx>
      <c:valAx>
        <c:axId val="70737920"/>
        <c:scaling>
          <c:orientation val="minMax"/>
          <c:max val="208"/>
          <c:min val="8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Points Earned</a:t>
                </a:r>
              </a:p>
            </c:rich>
          </c:tx>
          <c:layout/>
        </c:title>
        <c:numFmt formatCode="General" sourceLinked="1"/>
        <c:tickLblPos val="nextTo"/>
        <c:crossAx val="70645632"/>
        <c:crosses val="autoZero"/>
        <c:crossBetween val="between"/>
      </c:valAx>
    </c:plotArea>
    <c:plotVisOnly val="1"/>
    <c:dispBlanksAs val="gap"/>
  </c:chart>
  <c:spPr>
    <a:solidFill>
      <a:prstClr val="white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Points by Trial Type Across Participants in Experimental Group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1162221657776676E-2"/>
          <c:y val="9.6437054631828889E-2"/>
          <c:w val="0.90816002032004062"/>
          <c:h val="0.87268408551068943"/>
        </c:manualLayout>
      </c:layout>
      <c:barChart>
        <c:barDir val="col"/>
        <c:grouping val="clustered"/>
        <c:ser>
          <c:idx val="0"/>
          <c:order val="0"/>
          <c:tx>
            <c:strRef>
              <c:f>Sheet8!$B$5</c:f>
              <c:strCache>
                <c:ptCount val="1"/>
                <c:pt idx="0">
                  <c:v>HFused LNov</c:v>
                </c:pt>
              </c:strCache>
            </c:strRef>
          </c:tx>
          <c:cat>
            <c:strRef>
              <c:f>'Pivot Summary - All DATA'!$H$20:$H$43</c:f>
              <c:strCache>
                <c:ptCount val="24"/>
                <c:pt idx="0">
                  <c:v>1000</c:v>
                </c:pt>
                <c:pt idx="1">
                  <c:v>1002</c:v>
                </c:pt>
                <c:pt idx="2">
                  <c:v>1004</c:v>
                </c:pt>
                <c:pt idx="3">
                  <c:v>1006</c:v>
                </c:pt>
                <c:pt idx="4">
                  <c:v>1016 2</c:v>
                </c:pt>
                <c:pt idx="5">
                  <c:v>1018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2016</c:v>
                </c:pt>
                <c:pt idx="13">
                  <c:v>2018</c:v>
                </c:pt>
                <c:pt idx="14">
                  <c:v>2020</c:v>
                </c:pt>
                <c:pt idx="15">
                  <c:v>2022</c:v>
                </c:pt>
                <c:pt idx="16">
                  <c:v>2026</c:v>
                </c:pt>
                <c:pt idx="17">
                  <c:v>3000</c:v>
                </c:pt>
                <c:pt idx="18">
                  <c:v>3002</c:v>
                </c:pt>
                <c:pt idx="19">
                  <c:v>3004</c:v>
                </c:pt>
                <c:pt idx="20">
                  <c:v>3006</c:v>
                </c:pt>
                <c:pt idx="21">
                  <c:v>3008</c:v>
                </c:pt>
                <c:pt idx="22">
                  <c:v>3010</c:v>
                </c:pt>
                <c:pt idx="23">
                  <c:v>3012</c:v>
                </c:pt>
              </c:strCache>
            </c:strRef>
          </c:cat>
          <c:val>
            <c:numRef>
              <c:f>'Pivot Summary - All DATA'!$I$20:$I$43</c:f>
              <c:numCache>
                <c:formatCode>General</c:formatCode>
                <c:ptCount val="24"/>
                <c:pt idx="0">
                  <c:v>168</c:v>
                </c:pt>
                <c:pt idx="1">
                  <c:v>186</c:v>
                </c:pt>
                <c:pt idx="2">
                  <c:v>184</c:v>
                </c:pt>
                <c:pt idx="3">
                  <c:v>144</c:v>
                </c:pt>
                <c:pt idx="4">
                  <c:v>176</c:v>
                </c:pt>
                <c:pt idx="5">
                  <c:v>192</c:v>
                </c:pt>
                <c:pt idx="6">
                  <c:v>176</c:v>
                </c:pt>
                <c:pt idx="7">
                  <c:v>187</c:v>
                </c:pt>
                <c:pt idx="8">
                  <c:v>176</c:v>
                </c:pt>
                <c:pt idx="9">
                  <c:v>168</c:v>
                </c:pt>
                <c:pt idx="10">
                  <c:v>144</c:v>
                </c:pt>
                <c:pt idx="11">
                  <c:v>171</c:v>
                </c:pt>
                <c:pt idx="12">
                  <c:v>121</c:v>
                </c:pt>
                <c:pt idx="13">
                  <c:v>200</c:v>
                </c:pt>
                <c:pt idx="14">
                  <c:v>140</c:v>
                </c:pt>
                <c:pt idx="15">
                  <c:v>195</c:v>
                </c:pt>
                <c:pt idx="16">
                  <c:v>181</c:v>
                </c:pt>
                <c:pt idx="17">
                  <c:v>157</c:v>
                </c:pt>
                <c:pt idx="18">
                  <c:v>184</c:v>
                </c:pt>
                <c:pt idx="19">
                  <c:v>173</c:v>
                </c:pt>
                <c:pt idx="20">
                  <c:v>178</c:v>
                </c:pt>
                <c:pt idx="21">
                  <c:v>194</c:v>
                </c:pt>
                <c:pt idx="22">
                  <c:v>155</c:v>
                </c:pt>
                <c:pt idx="23">
                  <c:v>184</c:v>
                </c:pt>
              </c:numCache>
            </c:numRef>
          </c:val>
        </c:ser>
        <c:ser>
          <c:idx val="1"/>
          <c:order val="1"/>
          <c:tx>
            <c:strRef>
              <c:f>Sheet8!$C$5</c:f>
              <c:strCache>
                <c:ptCount val="1"/>
                <c:pt idx="0">
                  <c:v>Hneutral Lfused</c:v>
                </c:pt>
              </c:strCache>
            </c:strRef>
          </c:tx>
          <c:cat>
            <c:strRef>
              <c:f>'Pivot Summary - All DATA'!$H$20:$H$43</c:f>
              <c:strCache>
                <c:ptCount val="24"/>
                <c:pt idx="0">
                  <c:v>1000</c:v>
                </c:pt>
                <c:pt idx="1">
                  <c:v>1002</c:v>
                </c:pt>
                <c:pt idx="2">
                  <c:v>1004</c:v>
                </c:pt>
                <c:pt idx="3">
                  <c:v>1006</c:v>
                </c:pt>
                <c:pt idx="4">
                  <c:v>1016 2</c:v>
                </c:pt>
                <c:pt idx="5">
                  <c:v>1018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2016</c:v>
                </c:pt>
                <c:pt idx="13">
                  <c:v>2018</c:v>
                </c:pt>
                <c:pt idx="14">
                  <c:v>2020</c:v>
                </c:pt>
                <c:pt idx="15">
                  <c:v>2022</c:v>
                </c:pt>
                <c:pt idx="16">
                  <c:v>2026</c:v>
                </c:pt>
                <c:pt idx="17">
                  <c:v>3000</c:v>
                </c:pt>
                <c:pt idx="18">
                  <c:v>3002</c:v>
                </c:pt>
                <c:pt idx="19">
                  <c:v>3004</c:v>
                </c:pt>
                <c:pt idx="20">
                  <c:v>3006</c:v>
                </c:pt>
                <c:pt idx="21">
                  <c:v>3008</c:v>
                </c:pt>
                <c:pt idx="22">
                  <c:v>3010</c:v>
                </c:pt>
                <c:pt idx="23">
                  <c:v>3012</c:v>
                </c:pt>
              </c:strCache>
            </c:strRef>
          </c:cat>
          <c:val>
            <c:numRef>
              <c:f>'Pivot Summary - All DATA'!$J$20:$J$43</c:f>
              <c:numCache>
                <c:formatCode>General</c:formatCode>
                <c:ptCount val="24"/>
                <c:pt idx="0">
                  <c:v>184</c:v>
                </c:pt>
                <c:pt idx="1">
                  <c:v>165</c:v>
                </c:pt>
                <c:pt idx="2">
                  <c:v>178</c:v>
                </c:pt>
                <c:pt idx="3">
                  <c:v>179</c:v>
                </c:pt>
                <c:pt idx="4">
                  <c:v>186</c:v>
                </c:pt>
                <c:pt idx="5">
                  <c:v>169</c:v>
                </c:pt>
                <c:pt idx="6">
                  <c:v>192</c:v>
                </c:pt>
                <c:pt idx="7">
                  <c:v>200</c:v>
                </c:pt>
                <c:pt idx="8">
                  <c:v>158</c:v>
                </c:pt>
                <c:pt idx="9">
                  <c:v>210</c:v>
                </c:pt>
                <c:pt idx="10">
                  <c:v>144</c:v>
                </c:pt>
                <c:pt idx="11">
                  <c:v>147</c:v>
                </c:pt>
                <c:pt idx="12">
                  <c:v>144</c:v>
                </c:pt>
                <c:pt idx="13">
                  <c:v>189</c:v>
                </c:pt>
                <c:pt idx="14">
                  <c:v>156</c:v>
                </c:pt>
                <c:pt idx="15">
                  <c:v>200</c:v>
                </c:pt>
                <c:pt idx="16">
                  <c:v>173</c:v>
                </c:pt>
                <c:pt idx="17">
                  <c:v>130</c:v>
                </c:pt>
                <c:pt idx="18">
                  <c:v>184</c:v>
                </c:pt>
                <c:pt idx="19">
                  <c:v>155</c:v>
                </c:pt>
                <c:pt idx="20">
                  <c:v>184</c:v>
                </c:pt>
                <c:pt idx="21">
                  <c:v>162</c:v>
                </c:pt>
                <c:pt idx="22">
                  <c:v>187</c:v>
                </c:pt>
                <c:pt idx="23">
                  <c:v>197</c:v>
                </c:pt>
              </c:numCache>
            </c:numRef>
          </c:val>
        </c:ser>
        <c:ser>
          <c:idx val="2"/>
          <c:order val="2"/>
          <c:tx>
            <c:strRef>
              <c:f>Sheet8!$D$5</c:f>
              <c:strCache>
                <c:ptCount val="1"/>
                <c:pt idx="0">
                  <c:v>HNovel Lvalue</c:v>
                </c:pt>
              </c:strCache>
            </c:strRef>
          </c:tx>
          <c:cat>
            <c:strRef>
              <c:f>'Pivot Summary - All DATA'!$H$20:$H$43</c:f>
              <c:strCache>
                <c:ptCount val="24"/>
                <c:pt idx="0">
                  <c:v>1000</c:v>
                </c:pt>
                <c:pt idx="1">
                  <c:v>1002</c:v>
                </c:pt>
                <c:pt idx="2">
                  <c:v>1004</c:v>
                </c:pt>
                <c:pt idx="3">
                  <c:v>1006</c:v>
                </c:pt>
                <c:pt idx="4">
                  <c:v>1016 2</c:v>
                </c:pt>
                <c:pt idx="5">
                  <c:v>1018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2016</c:v>
                </c:pt>
                <c:pt idx="13">
                  <c:v>2018</c:v>
                </c:pt>
                <c:pt idx="14">
                  <c:v>2020</c:v>
                </c:pt>
                <c:pt idx="15">
                  <c:v>2022</c:v>
                </c:pt>
                <c:pt idx="16">
                  <c:v>2026</c:v>
                </c:pt>
                <c:pt idx="17">
                  <c:v>3000</c:v>
                </c:pt>
                <c:pt idx="18">
                  <c:v>3002</c:v>
                </c:pt>
                <c:pt idx="19">
                  <c:v>3004</c:v>
                </c:pt>
                <c:pt idx="20">
                  <c:v>3006</c:v>
                </c:pt>
                <c:pt idx="21">
                  <c:v>3008</c:v>
                </c:pt>
                <c:pt idx="22">
                  <c:v>3010</c:v>
                </c:pt>
                <c:pt idx="23">
                  <c:v>3012</c:v>
                </c:pt>
              </c:strCache>
            </c:strRef>
          </c:cat>
          <c:val>
            <c:numRef>
              <c:f>'Pivot Summary - All DATA'!$K$20:$K$43</c:f>
              <c:numCache>
                <c:formatCode>General</c:formatCode>
                <c:ptCount val="24"/>
                <c:pt idx="0">
                  <c:v>181</c:v>
                </c:pt>
                <c:pt idx="1">
                  <c:v>171</c:v>
                </c:pt>
                <c:pt idx="2">
                  <c:v>171</c:v>
                </c:pt>
                <c:pt idx="3">
                  <c:v>168</c:v>
                </c:pt>
                <c:pt idx="4">
                  <c:v>181</c:v>
                </c:pt>
                <c:pt idx="5">
                  <c:v>168</c:v>
                </c:pt>
                <c:pt idx="6">
                  <c:v>179</c:v>
                </c:pt>
                <c:pt idx="7">
                  <c:v>195</c:v>
                </c:pt>
                <c:pt idx="8">
                  <c:v>168</c:v>
                </c:pt>
                <c:pt idx="9">
                  <c:v>171</c:v>
                </c:pt>
                <c:pt idx="10">
                  <c:v>135</c:v>
                </c:pt>
                <c:pt idx="11">
                  <c:v>168</c:v>
                </c:pt>
                <c:pt idx="12">
                  <c:v>111</c:v>
                </c:pt>
                <c:pt idx="13">
                  <c:v>184</c:v>
                </c:pt>
                <c:pt idx="14">
                  <c:v>133</c:v>
                </c:pt>
                <c:pt idx="15">
                  <c:v>168</c:v>
                </c:pt>
                <c:pt idx="16">
                  <c:v>184</c:v>
                </c:pt>
                <c:pt idx="17">
                  <c:v>137</c:v>
                </c:pt>
                <c:pt idx="18">
                  <c:v>163</c:v>
                </c:pt>
                <c:pt idx="19">
                  <c:v>171</c:v>
                </c:pt>
                <c:pt idx="20">
                  <c:v>192</c:v>
                </c:pt>
                <c:pt idx="21">
                  <c:v>189</c:v>
                </c:pt>
                <c:pt idx="22">
                  <c:v>155</c:v>
                </c:pt>
                <c:pt idx="23">
                  <c:v>192</c:v>
                </c:pt>
              </c:numCache>
            </c:numRef>
          </c:val>
        </c:ser>
        <c:ser>
          <c:idx val="3"/>
          <c:order val="3"/>
          <c:tx>
            <c:strRef>
              <c:f>Sheet8!$E$5</c:f>
              <c:strCache>
                <c:ptCount val="1"/>
                <c:pt idx="0">
                  <c:v>Hvalues L Neut</c:v>
                </c:pt>
              </c:strCache>
            </c:strRef>
          </c:tx>
          <c:cat>
            <c:strRef>
              <c:f>'Pivot Summary - All DATA'!$H$20:$H$43</c:f>
              <c:strCache>
                <c:ptCount val="24"/>
                <c:pt idx="0">
                  <c:v>1000</c:v>
                </c:pt>
                <c:pt idx="1">
                  <c:v>1002</c:v>
                </c:pt>
                <c:pt idx="2">
                  <c:v>1004</c:v>
                </c:pt>
                <c:pt idx="3">
                  <c:v>1006</c:v>
                </c:pt>
                <c:pt idx="4">
                  <c:v>1016 2</c:v>
                </c:pt>
                <c:pt idx="5">
                  <c:v>1018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2016</c:v>
                </c:pt>
                <c:pt idx="13">
                  <c:v>2018</c:v>
                </c:pt>
                <c:pt idx="14">
                  <c:v>2020</c:v>
                </c:pt>
                <c:pt idx="15">
                  <c:v>2022</c:v>
                </c:pt>
                <c:pt idx="16">
                  <c:v>2026</c:v>
                </c:pt>
                <c:pt idx="17">
                  <c:v>3000</c:v>
                </c:pt>
                <c:pt idx="18">
                  <c:v>3002</c:v>
                </c:pt>
                <c:pt idx="19">
                  <c:v>3004</c:v>
                </c:pt>
                <c:pt idx="20">
                  <c:v>3006</c:v>
                </c:pt>
                <c:pt idx="21">
                  <c:v>3008</c:v>
                </c:pt>
                <c:pt idx="22">
                  <c:v>3010</c:v>
                </c:pt>
                <c:pt idx="23">
                  <c:v>3012</c:v>
                </c:pt>
              </c:strCache>
            </c:strRef>
          </c:cat>
          <c:val>
            <c:numRef>
              <c:f>'Pivot Summary - All DATA'!$L$20:$L$43</c:f>
              <c:numCache>
                <c:formatCode>General</c:formatCode>
                <c:ptCount val="24"/>
                <c:pt idx="0">
                  <c:v>176</c:v>
                </c:pt>
                <c:pt idx="1">
                  <c:v>192</c:v>
                </c:pt>
                <c:pt idx="2">
                  <c:v>189</c:v>
                </c:pt>
                <c:pt idx="3">
                  <c:v>174</c:v>
                </c:pt>
                <c:pt idx="4">
                  <c:v>187</c:v>
                </c:pt>
                <c:pt idx="5">
                  <c:v>184</c:v>
                </c:pt>
                <c:pt idx="6">
                  <c:v>165</c:v>
                </c:pt>
                <c:pt idx="7">
                  <c:v>192</c:v>
                </c:pt>
                <c:pt idx="8">
                  <c:v>168</c:v>
                </c:pt>
                <c:pt idx="9">
                  <c:v>181</c:v>
                </c:pt>
                <c:pt idx="10">
                  <c:v>148</c:v>
                </c:pt>
                <c:pt idx="11">
                  <c:v>181</c:v>
                </c:pt>
                <c:pt idx="12">
                  <c:v>122</c:v>
                </c:pt>
                <c:pt idx="13">
                  <c:v>168</c:v>
                </c:pt>
                <c:pt idx="14">
                  <c:v>136</c:v>
                </c:pt>
                <c:pt idx="15">
                  <c:v>189</c:v>
                </c:pt>
                <c:pt idx="16">
                  <c:v>179</c:v>
                </c:pt>
                <c:pt idx="17">
                  <c:v>121</c:v>
                </c:pt>
                <c:pt idx="18">
                  <c:v>176</c:v>
                </c:pt>
                <c:pt idx="19">
                  <c:v>144</c:v>
                </c:pt>
                <c:pt idx="20">
                  <c:v>154</c:v>
                </c:pt>
                <c:pt idx="21">
                  <c:v>184</c:v>
                </c:pt>
                <c:pt idx="22">
                  <c:v>184</c:v>
                </c:pt>
                <c:pt idx="23">
                  <c:v>189</c:v>
                </c:pt>
              </c:numCache>
            </c:numRef>
          </c:val>
        </c:ser>
        <c:axId val="80304000"/>
        <c:axId val="80305536"/>
      </c:barChart>
      <c:catAx>
        <c:axId val="80304000"/>
        <c:scaling>
          <c:orientation val="minMax"/>
        </c:scaling>
        <c:axPos val="b"/>
        <c:tickLblPos val="nextTo"/>
        <c:crossAx val="80305536"/>
        <c:crosses val="autoZero"/>
        <c:auto val="1"/>
        <c:lblAlgn val="ctr"/>
        <c:lblOffset val="100"/>
      </c:catAx>
      <c:valAx>
        <c:axId val="80305536"/>
        <c:scaling>
          <c:orientation val="minMax"/>
          <c:max val="2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Points Earned</a:t>
                </a:r>
              </a:p>
            </c:rich>
          </c:tx>
          <c:layout/>
        </c:title>
        <c:numFmt formatCode="General" sourceLinked="1"/>
        <c:tickLblPos val="nextTo"/>
        <c:crossAx val="80304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319320971975301"/>
          <c:y val="0.89936858249013396"/>
          <c:w val="0.49304334942003181"/>
          <c:h val="6.4920792264387406E-2"/>
        </c:manualLayout>
      </c:layout>
    </c:legend>
    <c:plotVisOnly val="1"/>
    <c:dispBlanksAs val="gap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Points by</a:t>
            </a:r>
            <a:r>
              <a:rPr lang="en-US" baseline="0"/>
              <a:t> Trial Type Across Participants in Control Group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6.7892452964724834E-2"/>
          <c:y val="0.10518787767808102"/>
          <c:w val="0.88355603997107057"/>
          <c:h val="0.74842556308368446"/>
        </c:manualLayout>
      </c:layout>
      <c:barChart>
        <c:barDir val="col"/>
        <c:grouping val="clustered"/>
        <c:ser>
          <c:idx val="0"/>
          <c:order val="0"/>
          <c:tx>
            <c:strRef>
              <c:f>Sheet8!$B$5</c:f>
              <c:strCache>
                <c:ptCount val="1"/>
                <c:pt idx="0">
                  <c:v>HFused LNov</c:v>
                </c:pt>
              </c:strCache>
            </c:strRef>
          </c:tx>
          <c:cat>
            <c:strRef>
              <c:f>'Pivot Summary - All DATA'!$H$7:$H$19</c:f>
              <c:strCache>
                <c:ptCount val="13"/>
                <c:pt idx="0">
                  <c:v>1007</c:v>
                </c:pt>
                <c:pt idx="1">
                  <c:v>1015</c:v>
                </c:pt>
                <c:pt idx="2">
                  <c:v>1017</c:v>
                </c:pt>
                <c:pt idx="3">
                  <c:v>1019</c:v>
                </c:pt>
                <c:pt idx="4">
                  <c:v>2005</c:v>
                </c:pt>
                <c:pt idx="5">
                  <c:v>2015</c:v>
                </c:pt>
                <c:pt idx="6">
                  <c:v>2017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  <c:pt idx="10">
                  <c:v>3001</c:v>
                </c:pt>
                <c:pt idx="11">
                  <c:v>3009</c:v>
                </c:pt>
                <c:pt idx="12">
                  <c:v>3013</c:v>
                </c:pt>
              </c:strCache>
            </c:strRef>
          </c:cat>
          <c:val>
            <c:numRef>
              <c:f>'Pivot Summary - All DATA'!$I$7:$I$19</c:f>
              <c:numCache>
                <c:formatCode>General</c:formatCode>
                <c:ptCount val="13"/>
                <c:pt idx="0">
                  <c:v>162</c:v>
                </c:pt>
                <c:pt idx="1">
                  <c:v>168</c:v>
                </c:pt>
                <c:pt idx="2">
                  <c:v>176</c:v>
                </c:pt>
                <c:pt idx="3">
                  <c:v>173</c:v>
                </c:pt>
                <c:pt idx="4">
                  <c:v>178</c:v>
                </c:pt>
                <c:pt idx="5">
                  <c:v>189</c:v>
                </c:pt>
                <c:pt idx="6">
                  <c:v>197</c:v>
                </c:pt>
                <c:pt idx="7">
                  <c:v>120</c:v>
                </c:pt>
                <c:pt idx="8">
                  <c:v>141</c:v>
                </c:pt>
                <c:pt idx="9">
                  <c:v>165</c:v>
                </c:pt>
                <c:pt idx="10">
                  <c:v>176</c:v>
                </c:pt>
                <c:pt idx="11">
                  <c:v>125</c:v>
                </c:pt>
                <c:pt idx="12">
                  <c:v>173</c:v>
                </c:pt>
              </c:numCache>
            </c:numRef>
          </c:val>
        </c:ser>
        <c:ser>
          <c:idx val="1"/>
          <c:order val="1"/>
          <c:tx>
            <c:strRef>
              <c:f>Sheet8!$C$5</c:f>
              <c:strCache>
                <c:ptCount val="1"/>
                <c:pt idx="0">
                  <c:v>Hneutral Lfused</c:v>
                </c:pt>
              </c:strCache>
            </c:strRef>
          </c:tx>
          <c:cat>
            <c:strRef>
              <c:f>'Pivot Summary - All DATA'!$H$7:$H$19</c:f>
              <c:strCache>
                <c:ptCount val="13"/>
                <c:pt idx="0">
                  <c:v>1007</c:v>
                </c:pt>
                <c:pt idx="1">
                  <c:v>1015</c:v>
                </c:pt>
                <c:pt idx="2">
                  <c:v>1017</c:v>
                </c:pt>
                <c:pt idx="3">
                  <c:v>1019</c:v>
                </c:pt>
                <c:pt idx="4">
                  <c:v>2005</c:v>
                </c:pt>
                <c:pt idx="5">
                  <c:v>2015</c:v>
                </c:pt>
                <c:pt idx="6">
                  <c:v>2017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  <c:pt idx="10">
                  <c:v>3001</c:v>
                </c:pt>
                <c:pt idx="11">
                  <c:v>3009</c:v>
                </c:pt>
                <c:pt idx="12">
                  <c:v>3013</c:v>
                </c:pt>
              </c:strCache>
            </c:strRef>
          </c:cat>
          <c:val>
            <c:numRef>
              <c:f>'Pivot Summary - All DATA'!$J$7:$J$19</c:f>
              <c:numCache>
                <c:formatCode>General</c:formatCode>
                <c:ptCount val="13"/>
                <c:pt idx="0">
                  <c:v>187</c:v>
                </c:pt>
                <c:pt idx="1">
                  <c:v>189</c:v>
                </c:pt>
                <c:pt idx="2">
                  <c:v>165</c:v>
                </c:pt>
                <c:pt idx="3">
                  <c:v>189</c:v>
                </c:pt>
                <c:pt idx="4">
                  <c:v>187</c:v>
                </c:pt>
                <c:pt idx="5">
                  <c:v>146</c:v>
                </c:pt>
                <c:pt idx="6">
                  <c:v>184</c:v>
                </c:pt>
                <c:pt idx="7">
                  <c:v>117</c:v>
                </c:pt>
                <c:pt idx="8">
                  <c:v>126</c:v>
                </c:pt>
                <c:pt idx="9">
                  <c:v>184</c:v>
                </c:pt>
                <c:pt idx="10">
                  <c:v>164</c:v>
                </c:pt>
                <c:pt idx="11">
                  <c:v>138</c:v>
                </c:pt>
                <c:pt idx="12">
                  <c:v>178</c:v>
                </c:pt>
              </c:numCache>
            </c:numRef>
          </c:val>
        </c:ser>
        <c:ser>
          <c:idx val="2"/>
          <c:order val="2"/>
          <c:tx>
            <c:strRef>
              <c:f>Sheet8!$D$5</c:f>
              <c:strCache>
                <c:ptCount val="1"/>
                <c:pt idx="0">
                  <c:v>HNovel Lvalue</c:v>
                </c:pt>
              </c:strCache>
            </c:strRef>
          </c:tx>
          <c:cat>
            <c:strRef>
              <c:f>'Pivot Summary - All DATA'!$H$7:$H$19</c:f>
              <c:strCache>
                <c:ptCount val="13"/>
                <c:pt idx="0">
                  <c:v>1007</c:v>
                </c:pt>
                <c:pt idx="1">
                  <c:v>1015</c:v>
                </c:pt>
                <c:pt idx="2">
                  <c:v>1017</c:v>
                </c:pt>
                <c:pt idx="3">
                  <c:v>1019</c:v>
                </c:pt>
                <c:pt idx="4">
                  <c:v>2005</c:v>
                </c:pt>
                <c:pt idx="5">
                  <c:v>2015</c:v>
                </c:pt>
                <c:pt idx="6">
                  <c:v>2017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  <c:pt idx="10">
                  <c:v>3001</c:v>
                </c:pt>
                <c:pt idx="11">
                  <c:v>3009</c:v>
                </c:pt>
                <c:pt idx="12">
                  <c:v>3013</c:v>
                </c:pt>
              </c:strCache>
            </c:strRef>
          </c:cat>
          <c:val>
            <c:numRef>
              <c:f>'Pivot Summary - All DATA'!$K$7:$K$19</c:f>
              <c:numCache>
                <c:formatCode>General</c:formatCode>
                <c:ptCount val="13"/>
                <c:pt idx="0">
                  <c:v>141</c:v>
                </c:pt>
                <c:pt idx="1">
                  <c:v>176</c:v>
                </c:pt>
                <c:pt idx="2">
                  <c:v>189</c:v>
                </c:pt>
                <c:pt idx="3">
                  <c:v>133</c:v>
                </c:pt>
                <c:pt idx="4">
                  <c:v>174</c:v>
                </c:pt>
                <c:pt idx="5">
                  <c:v>173</c:v>
                </c:pt>
                <c:pt idx="6">
                  <c:v>145</c:v>
                </c:pt>
                <c:pt idx="7">
                  <c:v>117</c:v>
                </c:pt>
                <c:pt idx="8">
                  <c:v>89</c:v>
                </c:pt>
                <c:pt idx="9">
                  <c:v>181</c:v>
                </c:pt>
                <c:pt idx="10">
                  <c:v>173</c:v>
                </c:pt>
                <c:pt idx="11">
                  <c:v>128</c:v>
                </c:pt>
                <c:pt idx="12">
                  <c:v>192</c:v>
                </c:pt>
              </c:numCache>
            </c:numRef>
          </c:val>
        </c:ser>
        <c:ser>
          <c:idx val="3"/>
          <c:order val="3"/>
          <c:tx>
            <c:strRef>
              <c:f>Sheet8!$E$5</c:f>
              <c:strCache>
                <c:ptCount val="1"/>
                <c:pt idx="0">
                  <c:v>Hvalues L Neut</c:v>
                </c:pt>
              </c:strCache>
            </c:strRef>
          </c:tx>
          <c:cat>
            <c:strRef>
              <c:f>'Pivot Summary - All DATA'!$H$7:$H$19</c:f>
              <c:strCache>
                <c:ptCount val="13"/>
                <c:pt idx="0">
                  <c:v>1007</c:v>
                </c:pt>
                <c:pt idx="1">
                  <c:v>1015</c:v>
                </c:pt>
                <c:pt idx="2">
                  <c:v>1017</c:v>
                </c:pt>
                <c:pt idx="3">
                  <c:v>1019</c:v>
                </c:pt>
                <c:pt idx="4">
                  <c:v>2005</c:v>
                </c:pt>
                <c:pt idx="5">
                  <c:v>2015</c:v>
                </c:pt>
                <c:pt idx="6">
                  <c:v>2017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  <c:pt idx="10">
                  <c:v>3001</c:v>
                </c:pt>
                <c:pt idx="11">
                  <c:v>3009</c:v>
                </c:pt>
                <c:pt idx="12">
                  <c:v>3013</c:v>
                </c:pt>
              </c:strCache>
            </c:strRef>
          </c:cat>
          <c:val>
            <c:numRef>
              <c:f>'Pivot Summary - All DATA'!$L$7:$L$19</c:f>
              <c:numCache>
                <c:formatCode>General</c:formatCode>
                <c:ptCount val="13"/>
                <c:pt idx="0">
                  <c:v>184</c:v>
                </c:pt>
                <c:pt idx="1">
                  <c:v>179</c:v>
                </c:pt>
                <c:pt idx="2">
                  <c:v>181</c:v>
                </c:pt>
                <c:pt idx="3">
                  <c:v>179</c:v>
                </c:pt>
                <c:pt idx="4">
                  <c:v>200</c:v>
                </c:pt>
                <c:pt idx="5">
                  <c:v>168</c:v>
                </c:pt>
                <c:pt idx="6">
                  <c:v>137</c:v>
                </c:pt>
                <c:pt idx="7">
                  <c:v>123</c:v>
                </c:pt>
                <c:pt idx="8">
                  <c:v>118</c:v>
                </c:pt>
                <c:pt idx="9">
                  <c:v>176</c:v>
                </c:pt>
                <c:pt idx="10">
                  <c:v>171</c:v>
                </c:pt>
                <c:pt idx="11">
                  <c:v>119</c:v>
                </c:pt>
                <c:pt idx="12">
                  <c:v>195</c:v>
                </c:pt>
              </c:numCache>
            </c:numRef>
          </c:val>
        </c:ser>
        <c:axId val="69951872"/>
        <c:axId val="69953408"/>
      </c:barChart>
      <c:catAx>
        <c:axId val="69951872"/>
        <c:scaling>
          <c:orientation val="minMax"/>
        </c:scaling>
        <c:axPos val="b"/>
        <c:tickLblPos val="nextTo"/>
        <c:crossAx val="69953408"/>
        <c:crosses val="autoZero"/>
        <c:auto val="1"/>
        <c:lblAlgn val="ctr"/>
        <c:lblOffset val="100"/>
      </c:catAx>
      <c:valAx>
        <c:axId val="69953408"/>
        <c:scaling>
          <c:orientation val="minMax"/>
          <c:max val="21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Points Earned</a:t>
                </a:r>
              </a:p>
            </c:rich>
          </c:tx>
          <c:layout/>
        </c:title>
        <c:numFmt formatCode="General" sourceLinked="1"/>
        <c:tickLblPos val="nextTo"/>
        <c:crossAx val="69951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098277495390738"/>
          <c:y val="0.91124226332173597"/>
          <c:w val="0.46899135182487722"/>
          <c:h val="7.5189891961179325E-2"/>
        </c:manualLayout>
      </c:layout>
    </c:legend>
    <c:plotVisOnly val="1"/>
    <c:dispBlanksAs val="gap"/>
  </c:chart>
  <c:spPr>
    <a:solidFill>
      <a:prstClr val="white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Average Points Earned by Condition &amp; Trial Type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2578595414543807E-2"/>
          <c:y val="0.11507200848598612"/>
          <c:w val="0.88482138721630399"/>
          <c:h val="0.72024397209416291"/>
        </c:manualLayout>
      </c:layout>
      <c:barChart>
        <c:barDir val="col"/>
        <c:grouping val="clustered"/>
        <c:ser>
          <c:idx val="0"/>
          <c:order val="0"/>
          <c:tx>
            <c:strRef>
              <c:f>Sheet8!$A$6</c:f>
              <c:strCache>
                <c:ptCount val="1"/>
                <c:pt idx="0">
                  <c:v>Control Group</c:v>
                </c:pt>
              </c:strCache>
            </c:strRef>
          </c:tx>
          <c:cat>
            <c:strRef>
              <c:f>Sheet8!$B$5:$E$5</c:f>
              <c:strCache>
                <c:ptCount val="4"/>
                <c:pt idx="0">
                  <c:v>HFused LNov</c:v>
                </c:pt>
                <c:pt idx="1">
                  <c:v>Hneutral Lfused</c:v>
                </c:pt>
                <c:pt idx="2">
                  <c:v>HNovel Lvalue</c:v>
                </c:pt>
                <c:pt idx="3">
                  <c:v>Hvalues L Neut</c:v>
                </c:pt>
              </c:strCache>
            </c:strRef>
          </c:cat>
          <c:val>
            <c:numRef>
              <c:f>Sheet8!$B$6:$E$6</c:f>
              <c:numCache>
                <c:formatCode>General</c:formatCode>
                <c:ptCount val="4"/>
                <c:pt idx="0">
                  <c:v>164.84615384615378</c:v>
                </c:pt>
                <c:pt idx="1">
                  <c:v>165.69230769230768</c:v>
                </c:pt>
                <c:pt idx="2">
                  <c:v>154.69230769230768</c:v>
                </c:pt>
                <c:pt idx="3">
                  <c:v>163.84615384615378</c:v>
                </c:pt>
              </c:numCache>
            </c:numRef>
          </c:val>
        </c:ser>
        <c:ser>
          <c:idx val="1"/>
          <c:order val="1"/>
          <c:tx>
            <c:strRef>
              <c:f>Sheet8!$A$7</c:f>
              <c:strCache>
                <c:ptCount val="1"/>
                <c:pt idx="0">
                  <c:v>Experimental Group</c:v>
                </c:pt>
              </c:strCache>
            </c:strRef>
          </c:tx>
          <c:cat>
            <c:strRef>
              <c:f>Sheet8!$B$5:$E$5</c:f>
              <c:strCache>
                <c:ptCount val="4"/>
                <c:pt idx="0">
                  <c:v>HFused LNov</c:v>
                </c:pt>
                <c:pt idx="1">
                  <c:v>Hneutral Lfused</c:v>
                </c:pt>
                <c:pt idx="2">
                  <c:v>HNovel Lvalue</c:v>
                </c:pt>
                <c:pt idx="3">
                  <c:v>Hvalues L Neut</c:v>
                </c:pt>
              </c:strCache>
            </c:strRef>
          </c:cat>
          <c:val>
            <c:numRef>
              <c:f>Sheet8!$B$7:$E$7</c:f>
              <c:numCache>
                <c:formatCode>General</c:formatCode>
                <c:ptCount val="4"/>
                <c:pt idx="0">
                  <c:v>172.25</c:v>
                </c:pt>
                <c:pt idx="1">
                  <c:v>173.875</c:v>
                </c:pt>
                <c:pt idx="2">
                  <c:v>168.125</c:v>
                </c:pt>
                <c:pt idx="3">
                  <c:v>170.125</c:v>
                </c:pt>
              </c:numCache>
            </c:numRef>
          </c:val>
        </c:ser>
        <c:axId val="81396864"/>
        <c:axId val="81398784"/>
      </c:barChart>
      <c:catAx>
        <c:axId val="81396864"/>
        <c:scaling>
          <c:orientation val="minMax"/>
        </c:scaling>
        <c:axPos val="b"/>
        <c:title>
          <c:tx>
            <c:rich>
              <a:bodyPr/>
              <a:lstStyle/>
              <a:p>
                <a:pPr algn="l">
                  <a:defRPr sz="1200"/>
                </a:pPr>
                <a:r>
                  <a:rPr lang="en-US" sz="1200" b="0"/>
                  <a:t>Trial</a:t>
                </a:r>
                <a:r>
                  <a:rPr lang="en-US" sz="1200" b="0" baseline="0"/>
                  <a:t> Type: </a:t>
                </a:r>
                <a:r>
                  <a:rPr lang="en-US" sz="1200" b="0" i="1" baseline="0"/>
                  <a:t>F</a:t>
                </a:r>
                <a:r>
                  <a:rPr lang="en-US" sz="1200" b="0"/>
                  <a:t>(3,33) = 2.32, </a:t>
                </a:r>
                <a:r>
                  <a:rPr lang="en-US" sz="1200" b="0" i="1"/>
                  <a:t>p</a:t>
                </a:r>
                <a:r>
                  <a:rPr lang="en-US" sz="1200" b="0"/>
                  <a:t> = .09</a:t>
                </a:r>
              </a:p>
              <a:p>
                <a:pPr algn="l">
                  <a:defRPr sz="1200"/>
                </a:pPr>
                <a:r>
                  <a:rPr lang="en-US" sz="1200" b="0"/>
                  <a:t>Trial</a:t>
                </a:r>
                <a:r>
                  <a:rPr lang="en-US" sz="1200" b="0" baseline="0"/>
                  <a:t> Type × Condition: </a:t>
                </a:r>
                <a:r>
                  <a:rPr lang="en-US" sz="1200" b="0" i="1" baseline="0"/>
                  <a:t>F</a:t>
                </a:r>
                <a:r>
                  <a:rPr lang="en-US" sz="1200" b="0" i="0" baseline="0"/>
                  <a:t>(3,33) = 3, 33, </a:t>
                </a:r>
                <a:r>
                  <a:rPr lang="en-US" sz="1200" b="0" i="1" baseline="0"/>
                  <a:t>ns.</a:t>
                </a:r>
                <a:r>
                  <a:rPr lang="en-US" sz="1200" b="0" i="0" baseline="0"/>
                  <a:t> </a:t>
                </a:r>
                <a:endParaRPr lang="en-US" sz="1200" b="0"/>
              </a:p>
            </c:rich>
          </c:tx>
          <c:layout>
            <c:manualLayout>
              <c:xMode val="edge"/>
              <c:yMode val="edge"/>
              <c:x val="0.58617169407132896"/>
              <c:y val="0.13673207947452201"/>
            </c:manualLayout>
          </c:layout>
        </c:title>
        <c:tickLblPos val="nextTo"/>
        <c:crossAx val="81398784"/>
        <c:crosses val="autoZero"/>
        <c:auto val="1"/>
        <c:lblAlgn val="ctr"/>
        <c:lblOffset val="100"/>
      </c:catAx>
      <c:valAx>
        <c:axId val="81398784"/>
        <c:scaling>
          <c:orientation val="minMax"/>
          <c:max val="208"/>
          <c:min val="8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Points Earned</a:t>
                </a:r>
              </a:p>
            </c:rich>
          </c:tx>
          <c:layout/>
        </c:title>
        <c:numFmt formatCode="General" sourceLinked="1"/>
        <c:tickLblPos val="nextTo"/>
        <c:crossAx val="81396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776444534506732"/>
          <c:y val="0.91808942923585302"/>
          <c:w val="0.4643155663234409"/>
          <c:h val="7.2120687828819752E-2"/>
        </c:manualLayout>
      </c:layout>
    </c:legend>
    <c:plotVisOnly val="1"/>
    <c:dispBlanksAs val="gap"/>
  </c:chart>
  <c:spPr>
    <a:solidFill>
      <a:prstClr val="white"/>
    </a:solidFill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0.08491</cdr:x>
      <cdr:y>0.53097</cdr:y>
    </cdr:from>
    <cdr:to>
      <cdr:x>0.95283</cdr:x>
      <cdr:y>0.53097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571500" y="2286000"/>
          <a:ext cx="5842000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0.11132</cdr:x>
      <cdr:y>1</cdr:y>
    </cdr:from>
    <cdr:to>
      <cdr:x>0.97925</cdr:x>
      <cdr:y>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749300" y="9613900"/>
          <a:ext cx="5842000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0.08456</cdr:x>
      <cdr:y>0.48964</cdr:y>
    </cdr:from>
    <cdr:to>
      <cdr:x>0.98162</cdr:x>
      <cdr:y>0.48964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584200" y="2400300"/>
          <a:ext cx="6197600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CB8CD-77B2-4B4E-BCF8-DDDDA8745CAB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5B270-3156-4B3E-A4AF-E38E3368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313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page is an opening page option.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3B7EB-23F9-784D-A681-8F64235212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14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page is an opening page option.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3B7EB-23F9-784D-A681-8F64235212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14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BC80-7A06-4FE8-8BD7-3CD4B3E66D7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1596-D0DD-4CF4-9A75-DC800D4F2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BC80-7A06-4FE8-8BD7-3CD4B3E66D7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1596-D0DD-4CF4-9A75-DC800D4F2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BC80-7A06-4FE8-8BD7-3CD4B3E66D7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1596-D0DD-4CF4-9A75-DC800D4F2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BC80-7A06-4FE8-8BD7-3CD4B3E66D7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1596-D0DD-4CF4-9A75-DC800D4F2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BC80-7A06-4FE8-8BD7-3CD4B3E66D7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1596-D0DD-4CF4-9A75-DC800D4F2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BC80-7A06-4FE8-8BD7-3CD4B3E66D7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1596-D0DD-4CF4-9A75-DC800D4F2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BC80-7A06-4FE8-8BD7-3CD4B3E66D7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1596-D0DD-4CF4-9A75-DC800D4F2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BC80-7A06-4FE8-8BD7-3CD4B3E66D7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1596-D0DD-4CF4-9A75-DC800D4F2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BC80-7A06-4FE8-8BD7-3CD4B3E66D7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1596-D0DD-4CF4-9A75-DC800D4F2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BC80-7A06-4FE8-8BD7-3CD4B3E66D7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1596-D0DD-4CF4-9A75-DC800D4F2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BC80-7A06-4FE8-8BD7-3CD4B3E66D7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1596-D0DD-4CF4-9A75-DC800D4F2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CBC80-7A06-4FE8-8BD7-3CD4B3E66D7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1596-D0DD-4CF4-9A75-DC800D4F2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7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18962"/>
            <a:ext cx="792479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Values and Behavioral Flexibility: What are the effects of valuing on sensitivity to contingencies of reinforcement?</a:t>
            </a:r>
            <a:endParaRPr lang="en-US" sz="4000" dirty="0"/>
          </a:p>
          <a:p>
            <a:pPr algn="ctr"/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Univers 55"/>
              <a:cs typeface="Univers 55"/>
            </a:endParaRPr>
          </a:p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Univers 55"/>
                <a:cs typeface="Univers 55"/>
              </a:rPr>
              <a:t>Gina Q. Boullion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Nolan R. Williams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Emily K. Sandoz, Ph.D.</a:t>
            </a:r>
          </a:p>
          <a:p>
            <a:pPr algn="ctr"/>
            <a:endParaRPr lang="en-US" sz="2800" dirty="0">
              <a:solidFill>
                <a:schemeClr val="bg1">
                  <a:lumMod val="50000"/>
                </a:schemeClr>
              </a:solidFill>
              <a:latin typeface="Univers 55"/>
            </a:endParaRP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Louisiana Contextual Science Research Group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331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Experimental Group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Gina Nicole\Documents\Values RFT Study\V1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3162300" cy="1781175"/>
          </a:xfrm>
          <a:prstGeom prst="rect">
            <a:avLst/>
          </a:prstGeom>
          <a:noFill/>
        </p:spPr>
      </p:pic>
      <p:pic>
        <p:nvPicPr>
          <p:cNvPr id="3076" name="Picture 4" descr="C:\Users\Gina Nicole\Documents\Values RFT Study\V1syll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343400"/>
            <a:ext cx="3162300" cy="1781175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1524000" y="2286000"/>
            <a:ext cx="1066800" cy="1905000"/>
          </a:xfrm>
          <a:prstGeom prst="straightConnector1">
            <a:avLst/>
          </a:prstGeom>
          <a:ln w="127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48400" y="2209800"/>
            <a:ext cx="990600" cy="1905000"/>
          </a:xfrm>
          <a:prstGeom prst="straightConnector1">
            <a:avLst/>
          </a:prstGeom>
          <a:ln w="127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52600" y="2590800"/>
            <a:ext cx="914400" cy="1600200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172200" y="2743200"/>
            <a:ext cx="762000" cy="1447800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33800" y="5105400"/>
            <a:ext cx="1676400" cy="0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33800" y="5334000"/>
            <a:ext cx="1600200" cy="0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Gina Nicole\Documents\Values RFT Study\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31242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ina Nicole\Documents\Values RFT Study\gam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1905000" cy="1120588"/>
          </a:xfrm>
          <a:prstGeom prst="rect">
            <a:avLst/>
          </a:prstGeom>
          <a:noFill/>
        </p:spPr>
      </p:pic>
      <p:pic>
        <p:nvPicPr>
          <p:cNvPr id="4099" name="Picture 3" descr="C:\Users\Gina Nicole\Documents\Values RFT Study\gam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19600"/>
            <a:ext cx="1905000" cy="1120589"/>
          </a:xfrm>
          <a:prstGeom prst="rect">
            <a:avLst/>
          </a:prstGeom>
          <a:noFill/>
        </p:spPr>
      </p:pic>
      <p:pic>
        <p:nvPicPr>
          <p:cNvPr id="4100" name="Picture 4" descr="C:\Users\Gina Nicole\Documents\Values RFT Study\gam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419600"/>
            <a:ext cx="1943100" cy="1143000"/>
          </a:xfrm>
          <a:prstGeom prst="rect">
            <a:avLst/>
          </a:prstGeom>
          <a:noFill/>
        </p:spPr>
      </p:pic>
      <p:pic>
        <p:nvPicPr>
          <p:cNvPr id="4101" name="Picture 5" descr="C:\Users\Gina Nicole\Documents\Values RFT Study\gam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419600"/>
            <a:ext cx="1943099" cy="1143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0" y="4572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Game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295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6 Trials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10 </a:t>
            </a:r>
            <a:r>
              <a:rPr lang="en-US" sz="2400" dirty="0" smtClean="0">
                <a:solidFill>
                  <a:schemeClr val="bg1"/>
                </a:solidFill>
              </a:rPr>
              <a:t>Clicks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1295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Total Points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733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 points!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3733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 points!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3733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7 points!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3733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 points!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7" grpId="0"/>
      <p:bldP spid="17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>
                <a:solidFill>
                  <a:schemeClr val="bg1"/>
                </a:solidFill>
              </a:rPr>
              <a:t>Did folks who underwent training perform better or worse in the game than those who did not undergo any training?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762000" y="1117600"/>
          <a:ext cx="7620000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Did points earned vary depending on the configuration of points available for each response?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685800" y="1206500"/>
          <a:ext cx="7696200" cy="565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762000"/>
          <a:ext cx="8991600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44450" y="501650"/>
          <a:ext cx="9055100" cy="585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lvl="1" algn="ctr"/>
            <a:r>
              <a:rPr lang="en-US" sz="2800" dirty="0">
                <a:solidFill>
                  <a:schemeClr val="bg1"/>
                </a:solidFill>
              </a:rPr>
              <a:t>Did we see this same trend in the control group?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685800" y="1066800"/>
          <a:ext cx="7772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Gina Nicole\Documents\Values RFT Study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543"/>
            <a:ext cx="9143999" cy="6084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7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79247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Univers 55"/>
              <a:cs typeface="Univers 55"/>
            </a:endParaRPr>
          </a:p>
          <a:p>
            <a:pPr algn="ctr"/>
            <a:endParaRPr lang="en-US" sz="2800" dirty="0" smtClean="0">
              <a:solidFill>
                <a:schemeClr val="bg1">
                  <a:lumMod val="50000"/>
                </a:schemeClr>
              </a:solidFill>
              <a:latin typeface="Univers 55"/>
            </a:endParaRPr>
          </a:p>
          <a:p>
            <a:pPr algn="ctr"/>
            <a:endParaRPr lang="en-US" sz="2800" dirty="0" smtClean="0">
              <a:solidFill>
                <a:schemeClr val="bg1">
                  <a:lumMod val="50000"/>
                </a:schemeClr>
              </a:solidFill>
              <a:latin typeface="Univers 55"/>
            </a:endParaRPr>
          </a:p>
          <a:p>
            <a:pPr algn="ctr"/>
            <a:endParaRPr lang="en-US" sz="2800" dirty="0" smtClean="0">
              <a:solidFill>
                <a:schemeClr val="bg1">
                  <a:lumMod val="50000"/>
                </a:schemeClr>
              </a:solidFill>
              <a:latin typeface="Univers 55"/>
            </a:endParaRPr>
          </a:p>
          <a:p>
            <a:pPr algn="ctr"/>
            <a:endParaRPr lang="en-US" sz="2800" dirty="0" smtClean="0">
              <a:solidFill>
                <a:schemeClr val="bg1">
                  <a:lumMod val="50000"/>
                </a:schemeClr>
              </a:solidFill>
              <a:latin typeface="Univers 55"/>
            </a:endParaRP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Contact: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ginaqboullion@gmail.com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nrwilliams42@gmail.com</a:t>
            </a:r>
          </a:p>
          <a:p>
            <a:pPr algn="ctr"/>
            <a:endParaRPr lang="en-US" sz="2800" dirty="0" smtClean="0">
              <a:solidFill>
                <a:schemeClr val="bg1">
                  <a:lumMod val="50000"/>
                </a:schemeClr>
              </a:solidFill>
              <a:latin typeface="Univers 55"/>
            </a:endParaRPr>
          </a:p>
          <a:p>
            <a:pPr algn="ctr"/>
            <a:endParaRPr lang="en-US" sz="2800" dirty="0">
              <a:solidFill>
                <a:schemeClr val="bg1">
                  <a:lumMod val="50000"/>
                </a:schemeClr>
              </a:solidFill>
              <a:latin typeface="Univers 55"/>
            </a:endParaRP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Louisiana Contextual Science Research Group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331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ina Nicole\Documents\Values RFT Study\value_word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5" y="1752600"/>
            <a:ext cx="9101255" cy="5105400"/>
          </a:xfrm>
          <a:prstGeom prst="rect">
            <a:avLst/>
          </a:prstGeom>
          <a:noFill/>
        </p:spPr>
      </p:pic>
      <p:pic>
        <p:nvPicPr>
          <p:cNvPr id="1026" name="Picture 2" descr="C:\Users\Gina Nicole\Documents\Values RFT Study\tree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0"/>
            <a:ext cx="229947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ina Nicole\Documents\Values RFT Study\cityscape_trey_ratcliff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79858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Values: Freely chosen, verbally constructed consequences of ongoing </a:t>
            </a:r>
            <a:r>
              <a:rPr lang="en-US" sz="2800" i="1" dirty="0" smtClean="0">
                <a:solidFill>
                  <a:schemeClr val="bg1"/>
                </a:solidFill>
              </a:rPr>
              <a:t>dynamic, evolving patterns of activity </a:t>
            </a:r>
            <a:r>
              <a:rPr lang="en-US" sz="2800" dirty="0" smtClean="0">
                <a:solidFill>
                  <a:schemeClr val="bg1"/>
                </a:solidFill>
              </a:rPr>
              <a:t>which establish predominant reinforcers for that activity that are intrinsic in engagement in the valued behavioral pattern itself.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Gina Nicole\Documents\Values RFT Study\lightatendoftun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168275"/>
            <a:ext cx="8680450" cy="651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ina Nicole\Documents\Values RFT Study\1-toconvince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3043"/>
            <a:ext cx="6974898" cy="6744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Gina Nicole\Documents\Values RFT Study\strangle-options-strategy355x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9981"/>
            <a:ext cx="9143999" cy="5376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828800"/>
            <a:ext cx="4040188" cy="639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Control Group 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 (n=13)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438400"/>
            <a:ext cx="4040188" cy="3078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Values writing task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Computer game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828800"/>
            <a:ext cx="4041775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Experimental Group (n=24)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" y="2438400"/>
            <a:ext cx="4041775" cy="315436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Values writing task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Match to sample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Computer game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Experimental Group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5 minute values writing task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Chose 3 value words and 3 fused value words,    3 neutral words added in.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V1			FV1			N1 (pencil)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V2			FV2			N2 (wall)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V3			FV3			N3 (shoe)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Experimental Group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Press the F key to pull the image closer and the J key to push the image away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Gina Nicole\Documents\Values RFT Study\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43200"/>
            <a:ext cx="3193626" cy="175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4648200"/>
            <a:ext cx="472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Words used in next phase: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V most approached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FV most avoided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N with least activity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350</Words>
  <Application>Microsoft Office PowerPoint</Application>
  <PresentationFormat>On-screen Show (4:3)</PresentationFormat>
  <Paragraphs>71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Methods</vt:lpstr>
      <vt:lpstr>Experimental Group</vt:lpstr>
      <vt:lpstr>Experimental Group</vt:lpstr>
      <vt:lpstr>Experimental Group</vt:lpstr>
      <vt:lpstr>Slide 11</vt:lpstr>
      <vt:lpstr>Did folks who underwent training perform better or worse in the game than those who did not undergo any training?</vt:lpstr>
      <vt:lpstr>Did points earned vary depending on the configuration of points available for each response?</vt:lpstr>
      <vt:lpstr>Slide 14</vt:lpstr>
      <vt:lpstr>Slide 15</vt:lpstr>
      <vt:lpstr>Did we see this same trend in the control group?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Gina Boullion</dc:creator>
  <cp:lastModifiedBy>Gina Boullion</cp:lastModifiedBy>
  <cp:revision>33</cp:revision>
  <dcterms:created xsi:type="dcterms:W3CDTF">2016-05-18T01:40:31Z</dcterms:created>
  <dcterms:modified xsi:type="dcterms:W3CDTF">2016-05-23T21:12:30Z</dcterms:modified>
</cp:coreProperties>
</file>